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11" r:id="rId4"/>
    <p:sldId id="258" r:id="rId5"/>
    <p:sldId id="324" r:id="rId6"/>
    <p:sldId id="312" r:id="rId7"/>
    <p:sldId id="322" r:id="rId8"/>
    <p:sldId id="313" r:id="rId9"/>
    <p:sldId id="321" r:id="rId10"/>
    <p:sldId id="325" r:id="rId11"/>
    <p:sldId id="315" r:id="rId12"/>
    <p:sldId id="317" r:id="rId13"/>
    <p:sldId id="268" r:id="rId14"/>
    <p:sldId id="288" r:id="rId15"/>
    <p:sldId id="291" r:id="rId16"/>
    <p:sldId id="292" r:id="rId17"/>
    <p:sldId id="293" r:id="rId18"/>
    <p:sldId id="295" r:id="rId19"/>
    <p:sldId id="294" r:id="rId20"/>
    <p:sldId id="297" r:id="rId21"/>
    <p:sldId id="298" r:id="rId22"/>
    <p:sldId id="299" r:id="rId23"/>
    <p:sldId id="300" r:id="rId24"/>
    <p:sldId id="327" r:id="rId25"/>
    <p:sldId id="323" r:id="rId26"/>
    <p:sldId id="279" r:id="rId27"/>
    <p:sldId id="282" r:id="rId28"/>
    <p:sldId id="326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8F2"/>
    <a:srgbClr val="996600"/>
    <a:srgbClr val="FFE7F7"/>
    <a:srgbClr val="FEC4EB"/>
    <a:srgbClr val="FDB08D"/>
    <a:srgbClr val="D5FC8E"/>
    <a:srgbClr val="FFCC99"/>
    <a:srgbClr val="EEDC9C"/>
    <a:srgbClr val="FFD757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00"/>
  </p:normalViewPr>
  <p:slideViewPr>
    <p:cSldViewPr>
      <p:cViewPr varScale="1">
        <p:scale>
          <a:sx n="80" d="100"/>
          <a:sy n="80" d="100"/>
        </p:scale>
        <p:origin x="90" y="64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142283.1</c:v>
                </c:pt>
                <c:pt idx="1">
                  <c:v>159836.70000000001</c:v>
                </c:pt>
                <c:pt idx="2">
                  <c:v>168706.5</c:v>
                </c:pt>
                <c:pt idx="3">
                  <c:v>178288.1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142283.1</c:v>
                </c:pt>
                <c:pt idx="1">
                  <c:v>164403.29999999999</c:v>
                </c:pt>
                <c:pt idx="2">
                  <c:v>172480</c:v>
                </c:pt>
                <c:pt idx="3">
                  <c:v>182288.8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777112"/>
        <c:axId val="332777504"/>
      </c:lineChart>
      <c:catAx>
        <c:axId val="332777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2777504"/>
        <c:crosses val="autoZero"/>
        <c:auto val="1"/>
        <c:lblAlgn val="ctr"/>
        <c:lblOffset val="100"/>
        <c:noMultiLvlLbl val="0"/>
      </c:catAx>
      <c:valAx>
        <c:axId val="3327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77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719984567901237"/>
          <c:h val="8.9291666666666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28</a:t>
            </a:r>
            <a:r>
              <a:rPr lang="ru-RU" sz="1400" baseline="0" dirty="0" smtClean="0">
                <a:solidFill>
                  <a:srgbClr val="7030A0"/>
                </a:solidFill>
                <a:latin typeface="+mj-lt"/>
              </a:rPr>
              <a:t> 955,4 </a:t>
            </a: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тыс.</a:t>
            </a:r>
            <a:r>
              <a:rPr lang="ru-RU" sz="1400" baseline="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рублей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9.1849475768797983E-2"/>
          <c:y val="0"/>
        </c:manualLayout>
      </c:layout>
      <c:overlay val="0"/>
    </c:title>
    <c:autoTitleDeleted val="0"/>
    <c:view3D>
      <c:rotX val="4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84430684276465"/>
          <c:y val="5.282684462298324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explosion val="9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explosion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explosion val="11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explosion val="12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explosion val="1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Pt>
            <c:idx val="7"/>
            <c:bubble3D val="0"/>
            <c:explosion val="14"/>
            <c:extLst>
              <c:ext xmlns:c16="http://schemas.microsoft.com/office/drawing/2014/chart" uri="{C3380CC4-5D6E-409C-BE32-E72D297353CC}">
                <c16:uniqueId val="{0000000E-80C1-41D4-A4E6-59A33825339B}"/>
              </c:ext>
            </c:extLst>
          </c:dPt>
          <c:dLbls>
            <c:dLbl>
              <c:idx val="0"/>
              <c:layout>
                <c:manualLayout>
                  <c:x val="0.17447529019371769"/>
                  <c:y val="-0.25645658047733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A-4B06-8A03-1FD63C139C98}"/>
                </c:ext>
              </c:extLst>
            </c:dLbl>
            <c:dLbl>
              <c:idx val="1"/>
              <c:layout>
                <c:manualLayout>
                  <c:x val="0.13431252220191989"/>
                  <c:y val="0.1008315414262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A-4B06-8A03-1FD63C139C98}"/>
                </c:ext>
              </c:extLst>
            </c:dLbl>
            <c:dLbl>
              <c:idx val="2"/>
              <c:layout>
                <c:manualLayout>
                  <c:x val="-2.5567252407379438E-2"/>
                  <c:y val="0.11111894250302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A-4B06-8A03-1FD63C139C98}"/>
                </c:ext>
              </c:extLst>
            </c:dLbl>
            <c:dLbl>
              <c:idx val="3"/>
              <c:layout>
                <c:manualLayout>
                  <c:x val="-0.196930551330839"/>
                  <c:y val="-8.8187357034765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A-4B06-8A03-1FD63C139C98}"/>
                </c:ext>
              </c:extLst>
            </c:dLbl>
            <c:dLbl>
              <c:idx val="4"/>
              <c:layout>
                <c:manualLayout>
                  <c:x val="0.10423511593922354"/>
                  <c:y val="-0.12227004027790689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EA-4B06-8A03-1FD63C139C98}"/>
                </c:ext>
              </c:extLst>
            </c:dLbl>
            <c:dLbl>
              <c:idx val="5"/>
              <c:layout>
                <c:manualLayout>
                  <c:x val="7.1581329754082393E-2"/>
                  <c:y val="-3.750508617155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EA-4B06-8A03-1FD63C139C98}"/>
                </c:ext>
              </c:extLst>
            </c:dLbl>
            <c:dLbl>
              <c:idx val="6"/>
              <c:layout>
                <c:manualLayout>
                  <c:x val="-7.4416368691198151E-2"/>
                  <c:y val="-1.77410726186331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EA-4B06-8A03-1FD63C139C98}"/>
                </c:ext>
              </c:extLst>
            </c:dLbl>
            <c:dLbl>
              <c:idx val="7"/>
              <c:layout>
                <c:manualLayout>
                  <c:x val="-8.6292135787474133E-2"/>
                  <c:y val="-0.13301005347528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C1-41D4-A4E6-59A338253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0.35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0.32</c:v>
                </c:pt>
                <c:pt idx="4">
                  <c:v>0.01</c:v>
                </c:pt>
                <c:pt idx="5">
                  <c:v>0.02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48000">
                  <a:srgbClr val="92D050"/>
                </a:gs>
                <a:gs pos="100000">
                  <a:srgbClr val="00B05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84894.1</c:v>
                </c:pt>
                <c:pt idx="1">
                  <c:v>90971.5</c:v>
                </c:pt>
                <c:pt idx="2">
                  <c:v>97504.6</c:v>
                </c:pt>
                <c:pt idx="3">
                  <c:v>104400.5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C0000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20508.7</c:v>
                </c:pt>
                <c:pt idx="1">
                  <c:v>27915.1</c:v>
                </c:pt>
                <c:pt idx="2">
                  <c:v>28278.2</c:v>
                </c:pt>
                <c:pt idx="3">
                  <c:v>28955.4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en-US" baseline="0" dirty="0" smtClean="0"/>
                      <a:t> 493,7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30-4160-8F26-E62DC38CD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40493.699999999997</c:v>
                </c:pt>
                <c:pt idx="1">
                  <c:v>40950.1</c:v>
                </c:pt>
                <c:pt idx="2">
                  <c:v>42923.7</c:v>
                </c:pt>
                <c:pt idx="3">
                  <c:v>44932.2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2"/>
        <c:shape val="box"/>
        <c:axId val="337301424"/>
        <c:axId val="337302992"/>
        <c:axId val="0"/>
      </c:bar3DChart>
      <c:catAx>
        <c:axId val="33730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02992"/>
        <c:crosses val="autoZero"/>
        <c:auto val="1"/>
        <c:lblAlgn val="ctr"/>
        <c:lblOffset val="100"/>
        <c:noMultiLvlLbl val="0"/>
      </c:catAx>
      <c:valAx>
        <c:axId val="33730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0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0000000000000013"/>
          <c:h val="5.571902151539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Дотации</a:t>
            </a:r>
            <a:r>
              <a:rPr lang="ru-RU" sz="1200" b="1" baseline="0" dirty="0" smtClean="0"/>
              <a:t> на выравнивание бюджетной обеспеченности</a:t>
            </a:r>
            <a:r>
              <a:rPr lang="ru-RU" sz="1200" b="1" dirty="0" smtClean="0"/>
              <a:t>  </a:t>
            </a:r>
            <a:endParaRPr lang="ru-RU" sz="1200" b="1" dirty="0"/>
          </a:p>
        </c:rich>
      </c:tx>
      <c:layout>
        <c:manualLayout>
          <c:xMode val="edge"/>
          <c:yMode val="edge"/>
          <c:x val="0.40480012487126338"/>
          <c:y val="2.475487829843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71257942988689"/>
          <c:y val="6.3117638134735865E-2"/>
          <c:w val="0.67575726741564468"/>
          <c:h val="0.829669654396697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575267662657279E-5"/>
                  <c:y val="1.184469815896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3C-41B8-BA89-571840E7B597}"/>
                </c:ext>
              </c:extLst>
            </c:dLbl>
            <c:dLbl>
              <c:idx val="1"/>
              <c:layout>
                <c:manualLayout>
                  <c:x val="-7.1916682008998038E-3"/>
                  <c:y val="-3.5964073245666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D3C-41B8-BA89-571840E7B597}"/>
                </c:ext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3C-41B8-BA89-571840E7B597}"/>
                </c:ext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D3C-41B8-BA89-571840E7B597}"/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3C-41B8-BA89-571840E7B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Лист1!$B$2:$B$3</c:f>
              <c:numCache>
                <c:formatCode>#,##0.0_р_.</c:formatCode>
                <c:ptCount val="2"/>
                <c:pt idx="0">
                  <c:v>25833.8</c:v>
                </c:pt>
                <c:pt idx="1">
                  <c:v>14659.9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C-41B8-BA89-571840E7B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19387579506984E-3"/>
                  <c:y val="-3.758393036831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3C-41B8-BA89-571840E7B597}"/>
                </c:ext>
              </c:extLst>
            </c:dLbl>
            <c:dLbl>
              <c:idx val="1"/>
              <c:layout>
                <c:manualLayout>
                  <c:x val="-5.7431933080437265E-3"/>
                  <c:y val="-1.030326483690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3C-41B8-BA89-571840E7B597}"/>
                </c:ext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3C-41B8-BA89-571840E7B597}"/>
                </c:ext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3C-41B8-BA89-571840E7B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Лист1!$C$2:$C$3</c:f>
              <c:numCache>
                <c:formatCode>#,##0.0_р_.</c:formatCode>
                <c:ptCount val="2"/>
                <c:pt idx="0">
                  <c:v>24629.3</c:v>
                </c:pt>
                <c:pt idx="1">
                  <c:v>16320.8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C-41B8-BA89-571840E7B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0579785851682E-3"/>
                  <c:y val="-3.5964073245666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3C-41B8-BA89-571840E7B597}"/>
                </c:ext>
              </c:extLst>
            </c:dLbl>
            <c:dLbl>
              <c:idx val="1"/>
              <c:layout>
                <c:manualLayout>
                  <c:x val="-7.1774885970462788E-3"/>
                  <c:y val="-7.7369135691293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3C-41B8-BA89-571840E7B597}"/>
                </c:ext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5-4051-A619-73688E8712BA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Лист1!$D$2:$D$3</c:f>
              <c:numCache>
                <c:formatCode>#,##0.0_р_.</c:formatCode>
                <c:ptCount val="2"/>
                <c:pt idx="0">
                  <c:v>26396.7</c:v>
                </c:pt>
                <c:pt idx="1">
                  <c:v>16527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C-41B8-BA89-571840E7B5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1EE-4FD3-A1EE-926F13E1C7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1EE-4FD3-A1EE-926F13E1C709}"/>
              </c:ext>
            </c:extLst>
          </c:dPt>
          <c:dLbls>
            <c:dLbl>
              <c:idx val="0"/>
              <c:layout>
                <c:manualLayout>
                  <c:x val="5.28231406719634E-17"/>
                  <c:y val="0"/>
                </c:manualLayout>
              </c:layout>
              <c:tx>
                <c:rich>
                  <a:bodyPr/>
                  <a:lstStyle/>
                  <a:p>
                    <a:fld id="{1731AD12-2241-48DA-9323-D218BD149B7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EE-4FD3-A1EE-926F13E1C709}"/>
                </c:ext>
              </c:extLst>
            </c:dLbl>
            <c:dLbl>
              <c:idx val="1"/>
              <c:layout>
                <c:manualLayout>
                  <c:x val="-5.7625910061154927E-3"/>
                  <c:y val="-3.4344216123013949E-3"/>
                </c:manualLayout>
              </c:layout>
              <c:tx>
                <c:rich>
                  <a:bodyPr/>
                  <a:lstStyle/>
                  <a:p>
                    <a:fld id="{A4BDA63E-C3A9-4545-9884-05CE91D8A8B5}" type="VALUE">
                      <a:rPr lang="en-US" sz="11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EE-4FD3-A1EE-926F13E1C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Лист1!$E$2:$E$3</c:f>
              <c:numCache>
                <c:formatCode>#,##0.0_р_.</c:formatCode>
                <c:ptCount val="2"/>
                <c:pt idx="0">
                  <c:v>28147.4</c:v>
                </c:pt>
                <c:pt idx="1">
                  <c:v>16784.8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E-4FD3-A1EE-926F13E1C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box"/>
        <c:axId val="337304952"/>
        <c:axId val="332775936"/>
        <c:axId val="0"/>
      </c:bar3DChart>
      <c:catAx>
        <c:axId val="33730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775936"/>
        <c:crosses val="autoZero"/>
        <c:auto val="1"/>
        <c:lblAlgn val="ctr"/>
        <c:lblOffset val="100"/>
        <c:noMultiLvlLbl val="0"/>
      </c:catAx>
      <c:valAx>
        <c:axId val="33277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0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970407847378458"/>
          <c:y val="0.2128659923842377"/>
          <c:w val="9.5058362682277395E-2"/>
          <c:h val="0.53985565153006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6487775157232709"/>
                  <c:y val="-0.181581937752914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68,7%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2860587002096432"/>
                  <c:y val="5.93978222603860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0.68700000000000006</c:v>
                </c:pt>
                <c:pt idx="1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8363609228281828"/>
                  <c:y val="-0.182747674121233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69,0%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0.20126310552826313"/>
                  <c:y val="6.8580264857111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588416947498493"/>
                  <c:y val="-0.22309414547285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68,2%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0.20026430942110734"/>
                  <c:y val="6.35369559381587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1BBC2F-4197-46EF-8D73-A526D084609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0.68200000000000005</c:v>
                </c:pt>
                <c:pt idx="1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73207757274159"/>
          <c:y val="0.17665277777777777"/>
          <c:w val="0.79808241728474516"/>
          <c:h val="0.73236918604651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rgbClr val="00B0F0">
                  <a:alpha val="95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857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85725">
                <a:bevelT prst="relaxedInse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5837491751156796"/>
                  <c:y val="-0.1560872093023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4EED2F-D1F9-474B-918D-977506B8F4A5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00B0F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5251916897353"/>
                      <c:h val="0.124702842377260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039448889155782"/>
                  <c:y val="7.7364341085271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31,3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9869519781885"/>
                      <c:h val="0.11239664082687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0.68700000000000006</c:v>
                </c:pt>
                <c:pt idx="1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89116256312138E-2"/>
          <c:y val="9.863798890313194E-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4A-4352-B6AB-1F590CB00B0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4A-4352-B6AB-1F590CB00B0D}"/>
              </c:ext>
            </c:extLst>
          </c:dPt>
          <c:dLbls>
            <c:dLbl>
              <c:idx val="0"/>
              <c:layout>
                <c:manualLayout>
                  <c:x val="0.11978000100173442"/>
                  <c:y val="0.129937478853842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A5CC47-F020-4416-B763-095485E58662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A-4352-B6AB-1F590CB00B0D}"/>
                </c:ext>
              </c:extLst>
            </c:dLbl>
            <c:dLbl>
              <c:idx val="1"/>
              <c:layout>
                <c:manualLayout>
                  <c:x val="-0.18981658947690594"/>
                  <c:y val="-0.23906157919901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A-4352-B6AB-1F590CB00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4A-4352-B6AB-1F590CB0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757823056827E-2"/>
          <c:y val="0.13898446025475461"/>
          <c:w val="0.71009912707238432"/>
          <c:h val="0.651967208167142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D3-49DC-AC09-D9F0FBBAC8CE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D3-49DC-AC09-D9F0FBBAC8CE}"/>
              </c:ext>
            </c:extLst>
          </c:dPt>
          <c:dLbls>
            <c:dLbl>
              <c:idx val="0"/>
              <c:layout>
                <c:manualLayout>
                  <c:x val="0.13045064983989454"/>
                  <c:y val="0.15515402344860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2B8842-7766-424F-9DC1-F1C201E2C0B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D3-49DC-AC09-D9F0FBBAC8CE}"/>
                </c:ext>
              </c:extLst>
            </c:dLbl>
            <c:dLbl>
              <c:idx val="1"/>
              <c:layout>
                <c:manualLayout>
                  <c:x val="-0.16541946817135786"/>
                  <c:y val="-0.23906157919901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31,8 %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D3-49DC-AC09-D9F0FBBAC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0.68200000000000005</c:v>
                </c:pt>
                <c:pt idx="1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D3-49DC-AC09-D9F0FBBA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8.5429622009518285E-5"/>
                  <c:y val="3.70836292848785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81 280,7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23851001247033"/>
                      <c:h val="0.1113123869155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22-4BBF-88FB-1F74207FD106}"/>
                </c:ext>
              </c:extLst>
            </c:dLbl>
            <c:dLbl>
              <c:idx val="1"/>
              <c:layout>
                <c:manualLayout>
                  <c:x val="-1.2105119825708055E-2"/>
                  <c:y val="-7.0885474942898617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90 971,5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220615468409587"/>
                      <c:h val="0.1361016841304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22-4BBF-88FB-1F74207FD106}"/>
                </c:ext>
              </c:extLst>
            </c:dLbl>
            <c:dLbl>
              <c:idx val="2"/>
              <c:layout>
                <c:manualLayout>
                  <c:x val="-1.1751492268014745E-2"/>
                  <c:y val="-7.0223441838183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97 504,6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511927517711815"/>
                      <c:h val="8.1970332487670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84-46CE-BBD8-CA2E3002A8EC}"/>
                </c:ext>
              </c:extLst>
            </c:dLbl>
            <c:dLbl>
              <c:idx val="3"/>
              <c:layout>
                <c:manualLayout>
                  <c:x val="-3.5349966808431901E-2"/>
                  <c:y val="-1.2622428863419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104 400,5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F22-4BBF-88FB-1F74207FD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81280.7</c:v>
                </c:pt>
                <c:pt idx="1">
                  <c:v>90971.5</c:v>
                </c:pt>
                <c:pt idx="2">
                  <c:v>97504.6</c:v>
                </c:pt>
                <c:pt idx="3">
                  <c:v>104400.5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20508.7</c:v>
                </c:pt>
                <c:pt idx="1">
                  <c:v>27915.1</c:v>
                </c:pt>
                <c:pt idx="2">
                  <c:v>28278.2</c:v>
                </c:pt>
                <c:pt idx="3">
                  <c:v>28955.4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cylinder"/>
        <c:axId val="332777896"/>
        <c:axId val="332778288"/>
        <c:axId val="0"/>
      </c:bar3DChart>
      <c:catAx>
        <c:axId val="332777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778288"/>
        <c:crosses val="autoZero"/>
        <c:auto val="0"/>
        <c:lblAlgn val="ctr"/>
        <c:lblOffset val="100"/>
        <c:noMultiLvlLbl val="0"/>
      </c:catAx>
      <c:valAx>
        <c:axId val="33277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77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90 971,5 тыс. рублей </a:t>
            </a:r>
            <a:endParaRPr lang="ru-RU" sz="1800" dirty="0">
              <a:latin typeface="+mj-lt"/>
            </a:endParaRPr>
          </a:p>
        </c:rich>
      </c:tx>
      <c:layout>
        <c:manualLayout>
          <c:xMode val="edge"/>
          <c:yMode val="edge"/>
          <c:x val="0.16527985971136763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2.2014075157005313E-2"/>
                  <c:y val="0.132048275788394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2.3960380868082207E-2"/>
                  <c:y val="-6.8076446457568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1.8956834765508208E-2"/>
                  <c:y val="-4.1697824972224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1.0920815436934463E-2"/>
                  <c:y val="1.522786513973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5.4842374351771521E-2"/>
                  <c:y val="3.6740449534227844E-2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latin typeface="Arial Black" pitchFamily="34" charset="0"/>
                      </a:defRPr>
                    </a:pPr>
                    <a:r>
                      <a:rPr lang="en-US" dirty="0" smtClean="0"/>
                      <a:t>3 %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-72 729,1 тыс. руб.</c:v>
                </c:pt>
                <c:pt idx="1">
                  <c:v>Акцизы на нефтепродукты - 3 323,4 тыс. руб. </c:v>
                </c:pt>
                <c:pt idx="2">
                  <c:v>Земельный налог - 12 717,0 тыс. руб.  </c:v>
                </c:pt>
                <c:pt idx="3">
                  <c:v>Налог на имущество физических лиц - 2 202,0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4807422586520949"/>
          <c:y val="8.4584436417633829E-2"/>
          <c:w val="0.4504438752276867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97 504,6 тыс.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334744023802195"/>
          <c:y val="7.7264652369902639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0.21509964604493689"/>
                  <c:y val="0.17984394615881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8246574165321"/>
                      <c:h val="0.14582965299684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47-4EAC-9DA1-4E43CDA53FE1}"/>
                </c:ext>
              </c:extLst>
            </c:dLbl>
            <c:dLbl>
              <c:idx val="1"/>
              <c:layout>
                <c:manualLayout>
                  <c:x val="7.460911049553709E-2"/>
                  <c:y val="-9.0462986688578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7-4EAC-9DA1-4E43CDA53FE1}"/>
                </c:ext>
              </c:extLst>
            </c:dLbl>
            <c:dLbl>
              <c:idx val="2"/>
              <c:layout>
                <c:manualLayout>
                  <c:x val="7.4515107212475631E-2"/>
                  <c:y val="-2.2724718819651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8298963783724"/>
                      <c:h val="0.14434855054518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47-4EAC-9DA1-4E43CDA53FE1}"/>
                </c:ext>
              </c:extLst>
            </c:dLbl>
            <c:dLbl>
              <c:idx val="3"/>
              <c:layout>
                <c:manualLayout>
                  <c:x val="-2.6968297937827037E-2"/>
                  <c:y val="9.138271877098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47-4EAC-9DA1-4E43CDA53FE1}"/>
                </c:ext>
              </c:extLst>
            </c:dLbl>
            <c:dLbl>
              <c:idx val="4"/>
              <c:layout>
                <c:manualLayout>
                  <c:x val="1.2539755822304289E-3"/>
                  <c:y val="3.219527522535208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47-4EAC-9DA1-4E43CDA53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Земельный налог 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aseline="0" dirty="0" smtClean="0">
                <a:solidFill>
                  <a:srgbClr val="7030A0"/>
                </a:solidFill>
              </a:rPr>
              <a:t>104 400,5 тыс.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4802862027551054"/>
          <c:y val="0.10211988304093567"/>
        </c:manualLayout>
      </c:layout>
      <c:overlay val="0"/>
    </c:title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0.26521751539328281"/>
                  <c:y val="0.13603527046783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1263223744172"/>
                      <c:h val="0.17432492690058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21-4CA6-A633-0DB47ACF3AD6}"/>
                </c:ext>
              </c:extLst>
            </c:dLbl>
            <c:dLbl>
              <c:idx val="1"/>
              <c:layout>
                <c:manualLayout>
                  <c:x val="0.10940134111370582"/>
                  <c:y val="-1.83584834834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1-4CA6-A633-0DB47ACF3AD6}"/>
                </c:ext>
              </c:extLst>
            </c:dLbl>
            <c:dLbl>
              <c:idx val="2"/>
              <c:layout>
                <c:manualLayout>
                  <c:x val="7.221686476372205E-2"/>
                  <c:y val="1.696271929824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1-4CA6-A633-0DB47ACF3AD6}"/>
                </c:ext>
              </c:extLst>
            </c:dLbl>
            <c:dLbl>
              <c:idx val="3"/>
              <c:layout>
                <c:manualLayout>
                  <c:x val="-0.1709478122697041"/>
                  <c:y val="1.3840643274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1-4CA6-A633-0DB47ACF3AD6}"/>
                </c:ext>
              </c:extLst>
            </c:dLbl>
            <c:dLbl>
              <c:idx val="4"/>
              <c:layout>
                <c:manualLayout>
                  <c:x val="1.5886850152905193E-3"/>
                  <c:y val="3.292149483903834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21-4CA6-A633-0DB47ACF3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84894.1</c:v>
                </c:pt>
                <c:pt idx="1">
                  <c:v>90971.5</c:v>
                </c:pt>
                <c:pt idx="2">
                  <c:v>97504.6</c:v>
                </c:pt>
                <c:pt idx="3">
                  <c:v>104400.5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20508.7</c:v>
                </c:pt>
                <c:pt idx="1">
                  <c:v>27915.1</c:v>
                </c:pt>
                <c:pt idx="2">
                  <c:v>28278.2</c:v>
                </c:pt>
                <c:pt idx="3">
                  <c:v>28955.4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337300248"/>
        <c:axId val="337300640"/>
        <c:axId val="0"/>
      </c:bar3DChart>
      <c:catAx>
        <c:axId val="33730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00640"/>
        <c:crosses val="autoZero"/>
        <c:auto val="1"/>
        <c:lblAlgn val="ctr"/>
        <c:lblOffset val="100"/>
        <c:noMultiLvlLbl val="0"/>
      </c:catAx>
      <c:valAx>
        <c:axId val="33730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0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/>
              <a:t>Доходы бюджета 2022-2025 годов</a:t>
            </a:r>
            <a:endParaRPr lang="ru-RU" sz="1500" dirty="0"/>
          </a:p>
        </c:rich>
      </c:tx>
      <c:layout>
        <c:manualLayout>
          <c:xMode val="edge"/>
          <c:yMode val="edge"/>
          <c:x val="0.10460271317829457"/>
          <c:y val="6.296635802469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C-4BCB-931D-3060F6E76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</c:v>
                </c:pt>
                <c:pt idx="1">
                  <c:v>17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C-4BCB-931D-3060F6E76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</c:v>
                </c:pt>
                <c:pt idx="1">
                  <c:v>17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C-4BCB-931D-3060F6E761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59</c:v>
                </c:pt>
                <c:pt idx="1">
                  <c:v>16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9C1-4BBF-80C5-40D18154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27</a:t>
            </a:r>
            <a:r>
              <a:rPr lang="ru-RU" sz="1600" baseline="0" dirty="0" smtClean="0">
                <a:latin typeface="+mj-lt"/>
              </a:rPr>
              <a:t> 915,1 </a:t>
            </a:r>
            <a:r>
              <a:rPr lang="ru-RU" sz="1600" dirty="0" smtClean="0">
                <a:latin typeface="+mj-lt"/>
              </a:rPr>
              <a:t>тыс.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65226947764497567"/>
          <c:y val="7.6822788065843625E-2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344267374944665"/>
          <c:y val="0.18266237373737373"/>
          <c:w val="0.46655732625055335"/>
          <c:h val="0.60221486928104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9.92020805666224E-2"/>
                  <c:y val="-0.15792878787878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8.0968846834882688E-2"/>
                  <c:y val="7.1634595959595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92806551571484E-2"/>
                      <c:h val="7.1052777777777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1.8317397078353254E-2"/>
                  <c:y val="0.10200530303030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7.5896414342629379E-2"/>
                  <c:y val="-5.62679292929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4.742363877822045E-2"/>
                  <c:y val="-8.7703535353535478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1.8458056662239826E-2"/>
                  <c:y val="2.560555555555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4.5675188136343615E-2"/>
                  <c:y val="2.917187499999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dLbl>
              <c:idx val="7"/>
              <c:layout>
                <c:manualLayout>
                  <c:x val="-0.10665781319167773"/>
                  <c:y val="-3.0585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9-4329-BAB7-5340E38D0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- 9 300,0 тыс. руб.</c:v>
                </c:pt>
                <c:pt idx="1">
                  <c:v>Арендная плата за муниципальное имущество -            3952,0 тыс. руб.</c:v>
                </c:pt>
                <c:pt idx="2">
                  <c:v>Плата за пользование жилыми помещениями -                4 440,0 тыс. руб.</c:v>
                </c:pt>
                <c:pt idx="3">
                  <c:v>Плата за негативное воздействие на окружающую среду  - 9 239,0 тыс. руб.</c:v>
                </c:pt>
                <c:pt idx="4">
                  <c:v>Доходы от продажи материальных и нематериальных активов  - 371,1 тыс.руб.</c:v>
                </c:pt>
                <c:pt idx="5">
                  <c:v>Плата за размещение и эксплуатацию НТО,установку и эксплуатацию рекламных конструкций - 530,0 тыс. руб.</c:v>
                </c:pt>
                <c:pt idx="6">
                  <c:v>Прочие неналоговые доходы (в т.ч. штрафы) - 83,0 тыс. руб.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0.33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0.33</c:v>
                </c:pt>
                <c:pt idx="4">
                  <c:v>0.01</c:v>
                </c:pt>
                <c:pt idx="5" formatCode="0.00%">
                  <c:v>0.02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58049324922532097"/>
          <c:h val="0.959457516339869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28</a:t>
            </a:r>
            <a:r>
              <a:rPr lang="ru-RU" sz="1400" baseline="0" dirty="0" smtClean="0">
                <a:solidFill>
                  <a:srgbClr val="7030A0"/>
                </a:solidFill>
                <a:latin typeface="+mj-lt"/>
              </a:rPr>
              <a:t> 278,2 </a:t>
            </a: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тыс. рублей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5.29445331730593E-4"/>
          <c:y val="2.3824826450922796E-2"/>
        </c:manualLayout>
      </c:layout>
      <c:overlay val="0"/>
    </c:title>
    <c:autoTitleDeleted val="0"/>
    <c:view3D>
      <c:rotX val="4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4495794488769"/>
          <c:y val="6.2893964871984842E-2"/>
          <c:w val="0.71832697976424831"/>
          <c:h val="0.93038477798694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plosion val="1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explosion val="2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14096932165942394"/>
                  <c:y val="-0.2933638668595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8-4BF5-B356-7FDCBD1AA567}"/>
                </c:ext>
              </c:extLst>
            </c:dLbl>
            <c:dLbl>
              <c:idx val="1"/>
              <c:layout>
                <c:manualLayout>
                  <c:x val="0.15958792405430869"/>
                  <c:y val="5.174945613107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8-4BF5-B356-7FDCBD1AA567}"/>
                </c:ext>
              </c:extLst>
            </c:dLbl>
            <c:dLbl>
              <c:idx val="2"/>
              <c:layout>
                <c:manualLayout>
                  <c:x val="9.4518372450834401E-2"/>
                  <c:y val="0.14981367471215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8-4BF5-B356-7FDCBD1AA567}"/>
                </c:ext>
              </c:extLst>
            </c:dLbl>
            <c:dLbl>
              <c:idx val="3"/>
              <c:layout>
                <c:manualLayout>
                  <c:x val="-0.19611762600495006"/>
                  <c:y val="4.646697344793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8-4BF5-B356-7FDCBD1AA567}"/>
                </c:ext>
              </c:extLst>
            </c:dLbl>
            <c:dLbl>
              <c:idx val="4"/>
              <c:layout>
                <c:manualLayout>
                  <c:x val="3.0069433423712714E-2"/>
                  <c:y val="-0.11115208123805391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38-4BF5-B356-7FDCBD1AA567}"/>
                </c:ext>
              </c:extLst>
            </c:dLbl>
            <c:dLbl>
              <c:idx val="5"/>
              <c:layout>
                <c:manualLayout>
                  <c:x val="4.233469183783025E-2"/>
                  <c:y val="-3.0237095266199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38-4BF5-B356-7FDCBD1AA567}"/>
                </c:ext>
              </c:extLst>
            </c:dLbl>
            <c:dLbl>
              <c:idx val="6"/>
              <c:layout>
                <c:manualLayout>
                  <c:x val="-2.1828364718501437E-3"/>
                  <c:y val="5.77621710767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38-4BF5-B356-7FDCBD1AA567}"/>
                </c:ext>
              </c:extLst>
            </c:dLbl>
            <c:dLbl>
              <c:idx val="7"/>
              <c:layout>
                <c:manualLayout>
                  <c:x val="-9.308873499257718E-2"/>
                  <c:y val="-0.1711905677888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D3-4C5F-99FE-A82653D1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0.34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0.33</c:v>
                </c:pt>
                <c:pt idx="4">
                  <c:v>0.01</c:v>
                </c:pt>
                <c:pt idx="5">
                  <c:v>0.02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2024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0776" y="1870188"/>
          <a:ext cx="3023999" cy="64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52 146,0 тыс.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168 168,0 тыс. рублей</a:t>
          </a:r>
        </a:p>
      </cdr:txBody>
    </cdr:sp>
  </cdr:relSizeAnchor>
  <cdr:relSizeAnchor xmlns:cdr="http://schemas.openxmlformats.org/drawingml/2006/chartDrawing">
    <cdr:from>
      <cdr:x>0.03954</cdr:x>
      <cdr:y>0.85776</cdr:y>
    </cdr:from>
    <cdr:to>
      <cdr:x>0.31278</cdr:x>
      <cdr:y>0.98115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109" y="2160000"/>
          <a:ext cx="1085612" cy="31071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Arial Black" panose="020B0A04020102020204" pitchFamily="34" charset="0"/>
            </a:rPr>
            <a:t>2024 год</a:t>
          </a:r>
          <a:endParaRPr lang="ru-RU" sz="1400" b="1" i="1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000" y="1870183"/>
          <a:ext cx="2996283" cy="64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55 073,7 тыс.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173 174,4 тыс. рублей</a:t>
          </a:r>
        </a:p>
      </cdr:txBody>
    </cdr:sp>
  </cdr:relSizeAnchor>
  <cdr:relSizeAnchor xmlns:cdr="http://schemas.openxmlformats.org/drawingml/2006/chartDrawing">
    <cdr:from>
      <cdr:x>0.03708</cdr:x>
      <cdr:y>0.85776</cdr:y>
    </cdr:from>
    <cdr:to>
      <cdr:x>0.30679</cdr:x>
      <cdr:y>0.98116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140" y="2160000"/>
          <a:ext cx="1099414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Arial Black" panose="020B0A04020102020204" pitchFamily="34" charset="0"/>
            </a:rPr>
            <a:t>2025год</a:t>
          </a:r>
          <a:endParaRPr lang="ru-RU" sz="1400" b="1" i="1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2025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0.4193</cdr:x>
      <cdr:y>0.82222</cdr:y>
    </cdr:from>
    <cdr:to>
      <cdr:x>0.62867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0853" y="2664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/>
            <a:t>2025 </a:t>
          </a:r>
          <a:r>
            <a:rPr lang="ru-RU" sz="900" dirty="0" smtClean="0"/>
            <a:t>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0.73333</cdr:y>
    </cdr:from>
    <cdr:to>
      <cdr:x>0.62867</cdr:x>
      <cdr:y>0.8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30853" y="2376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2024год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0.66667</cdr:y>
    </cdr:from>
    <cdr:to>
      <cdr:x>0.62867</cdr:x>
      <cdr:y>0.73333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30853" y="2160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2023 </a:t>
          </a:r>
          <a:r>
            <a:rPr lang="ru-RU" sz="900" dirty="0" smtClean="0"/>
            <a:t>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0.42151</cdr:x>
      <cdr:y>0.6</cdr:y>
    </cdr:from>
    <cdr:to>
      <cdr:x>0.59371</cdr:x>
      <cdr:y>0.68889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39993" y="1944000"/>
          <a:ext cx="71086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2022 </a:t>
          </a:r>
          <a:r>
            <a:rPr lang="ru-RU" sz="900" dirty="0" smtClean="0"/>
            <a:t>год</a:t>
          </a:r>
          <a:endParaRPr lang="ru-RU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1202" y="-4225534"/>
          <a:ext cx="1091183" cy="29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/>
            <a:t>2023 год</a:t>
          </a:r>
          <a:endParaRPr lang="ru-RU" sz="1400" b="1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6422" y="-4228701"/>
          <a:ext cx="1154748" cy="29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/>
            <a:t>2024 год</a:t>
          </a:r>
          <a:endParaRPr lang="ru-RU" sz="1400" b="1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112 327,3 тыс.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163 403,3 тыс.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2023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116 022,0 тыс.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168 168,0 тыс.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2024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118 100,7 тыс.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173 174,4 тыс.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2025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0.17253</cdr:y>
    </cdr:from>
    <cdr:to>
      <cdr:x>0.46078</cdr:x>
      <cdr:y>0.3917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933059" y="534166"/>
          <a:ext cx="3529684" cy="6785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400" b="1" dirty="0" smtClean="0"/>
            <a:t>51 076,0 тыс.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0.01865</cdr:x>
      <cdr:y>0.87568</cdr:y>
    </cdr:from>
    <cdr:to>
      <cdr:x>0.16822</cdr:x>
      <cdr:y>0.98357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943" y="2521883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0.21863</cdr:x>
      <cdr:y>0.01042</cdr:y>
    </cdr:from>
    <cdr:to>
      <cdr:x>0.82662</cdr:x>
      <cdr:y>0.11816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4706" y="32266"/>
          <a:ext cx="4657304" cy="33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163 403,3 тыс.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42C6F-4003-4603-B743-A67009368462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447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1160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92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7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4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99" y="2421000"/>
            <a:ext cx="7401271" cy="432000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800100"/>
          </a:effectLst>
          <a:scene3d>
            <a:camera prst="orthographicFront">
              <a:rot lat="0" lon="0" rev="21594000"/>
            </a:camera>
            <a:lightRig rig="threePt" dir="t"/>
          </a:scene3d>
          <a:sp3d/>
        </p:spPr>
      </p:pic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2441" y="133685"/>
            <a:ext cx="7617358" cy="2952225"/>
          </a:xfrm>
        </p:spPr>
        <p:txBody>
          <a:bodyPr/>
          <a:lstStyle/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ПРОЕКТ БЮДЖЕТА</a:t>
            </a:r>
            <a:r>
              <a:rPr lang="ru-RU" altLang="ru-RU" sz="2500" dirty="0" smtClean="0">
                <a:latin typeface="Arial Black" panose="020B0A04020102020204" pitchFamily="34" charset="0"/>
              </a:rPr>
              <a:t> </a:t>
            </a: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2023 ГОД И ПЛАНОВЫЙ ПЕРИОД 2024 И 2025 ГОДОВ»</a:t>
            </a:r>
          </a:p>
          <a:p>
            <a:pPr algn="ctr" eaLnBrk="1" hangingPunct="1"/>
            <a:endParaRPr lang="ru-RU" altLang="ru-RU" sz="2500" b="1" dirty="0" smtClean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17000"/>
            <a:ext cx="1254441" cy="1151851"/>
          </a:xfrm>
          <a:prstGeom prst="rect">
            <a:avLst/>
          </a:prstGeom>
          <a:noFill/>
          <a:extLst/>
        </p:spPr>
      </p:pic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29.11.2022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268" y="5960269"/>
            <a:ext cx="306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>
                <a:latin typeface="Arial Black" panose="020B0A04020102020204" pitchFamily="34" charset="0"/>
              </a:rPr>
              <a:t>Публичные слушания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87408" y="684492"/>
            <a:ext cx="4459073" cy="2464106"/>
            <a:chOff x="1514" y="1446"/>
            <a:chExt cx="3670" cy="2106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44 932,2</a:t>
              </a: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42 923,7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48100">
                  <a:srgbClr val="DD98F2"/>
                </a:gs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40 493,7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>
              <a:off x="313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ln w="31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2025 год</a:t>
              </a:r>
              <a:endParaRPr lang="en-US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/>
                </a:gs>
                <a:gs pos="100000">
                  <a:srgbClr val="FFFF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n w="31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  <a:endParaRPr lang="en-US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gray">
            <a:xfrm>
              <a:off x="2036" y="2494"/>
              <a:ext cx="2415" cy="340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40 950,1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069648" y="12260"/>
            <a:ext cx="5629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перечисления, тыс. рублей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17002941">
            <a:off x="767509" y="1251802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9042102">
            <a:off x="5132901" y="794820"/>
            <a:ext cx="97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+ 2 008,5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9060137">
            <a:off x="4794366" y="1403219"/>
            <a:ext cx="89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+ 1 973,6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9067922">
            <a:off x="4305344" y="1995139"/>
            <a:ext cx="98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+ 456,4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8345138">
            <a:off x="7019766" y="2339686"/>
            <a:ext cx="85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2499099165"/>
              </p:ext>
            </p:extLst>
          </p:nvPr>
        </p:nvGraphicFramePr>
        <p:xfrm>
          <a:off x="131966" y="3160142"/>
          <a:ext cx="8815479" cy="369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Прямоугольник 71"/>
          <p:cNvSpPr/>
          <p:nvPr/>
        </p:nvSpPr>
        <p:spPr>
          <a:xfrm rot="16200000">
            <a:off x="5425305" y="1295959"/>
            <a:ext cx="2928960" cy="707886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defTabSz="957263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7263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8345138">
            <a:off x="8356699" y="1695775"/>
            <a:ext cx="94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6831113" y="923508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88770"/>
              </p:ext>
            </p:extLst>
          </p:nvPr>
        </p:nvGraphicFramePr>
        <p:xfrm>
          <a:off x="961225" y="822884"/>
          <a:ext cx="7632000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06823"/>
              </p:ext>
            </p:extLst>
          </p:nvPr>
        </p:nvGraphicFramePr>
        <p:xfrm>
          <a:off x="900000" y="3789000"/>
          <a:ext cx="3895225" cy="26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377633"/>
              </p:ext>
            </p:extLst>
          </p:nvPr>
        </p:nvGraphicFramePr>
        <p:xfrm>
          <a:off x="4795225" y="3789000"/>
          <a:ext cx="4076283" cy="26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900000" y="189000"/>
            <a:ext cx="7667625" cy="360601"/>
          </a:xfrm>
          <a:noFill/>
        </p:spPr>
        <p:txBody>
          <a:bodyPr/>
          <a:lstStyle/>
          <a:p>
            <a:pPr algn="ctr" eaLnBrk="1" hangingPunct="1"/>
            <a:r>
              <a:rPr lang="ru-RU" altLang="ru-RU" sz="1800" b="1" dirty="0" smtClean="0"/>
              <a:t>РАСХОДЫ ПО МУНИЦИПАЛЬНЫМ ПРОГРАММАМ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63383"/>
              </p:ext>
            </p:extLst>
          </p:nvPr>
        </p:nvGraphicFramePr>
        <p:xfrm>
          <a:off x="252000" y="621000"/>
          <a:ext cx="8755985" cy="612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49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Наименование программы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2023 год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2024 год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2025 год</a:t>
                      </a:r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«Основные направления осуществления управленческой деятельности и развития муниципальной службы в муниципальном образовании «Светогорское городское поселение» Выборгского района Ленинградской области»</a:t>
                      </a:r>
                      <a:endParaRPr lang="ru-RU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«Развитие форм местного самоуправления и социальной активности населения на территории   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r>
                        <a:rPr lang="ru-RU" baseline="0" dirty="0" smtClean="0"/>
                        <a:t>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4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«Безопасность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«Развитие малого, среднего предпринимательства и потребительского рынка»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«Формирование городской среды и обеспечение качественным жильём граждан на территории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36,1%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«Развитие культуры, физической культуры и массового спорта, молодёжной политики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МО «Светогорское городское поселение»»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26,3%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25,9%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24,7%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49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Управление и распоряжение муниципальным имуществом МО «Светогорское городское поселение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4,3</a:t>
                      </a:r>
                      <a:r>
                        <a:rPr lang="ru-RU" dirty="0" smtClean="0"/>
                        <a:t>%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3,9</a:t>
                      </a:r>
                      <a:r>
                        <a:rPr lang="ru-RU" dirty="0" smtClean="0"/>
                        <a:t>%</a:t>
                      </a:r>
                      <a:endParaRPr lang="ru-RU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2,1</a:t>
                      </a:r>
                      <a:r>
                        <a:rPr lang="ru-RU" dirty="0" smtClean="0"/>
                        <a:t>%</a:t>
                      </a:r>
                      <a:endParaRPr lang="ru-RU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2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3141000"/>
            <a:ext cx="5157703" cy="23784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600167" y="1404752"/>
            <a:ext cx="561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400" i="1" dirty="0" smtClean="0"/>
              <a:t>мероприятия, направленные на </a:t>
            </a:r>
            <a:r>
              <a:rPr lang="ru-RU" sz="14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правовой информацией</a:t>
            </a:r>
            <a:r>
              <a:rPr lang="ru-RU" sz="1400" i="1" dirty="0" smtClean="0"/>
              <a:t>)</a:t>
            </a:r>
            <a:r>
              <a:rPr lang="ru-RU" sz="1400" i="1" dirty="0">
                <a:solidFill>
                  <a:srgbClr val="000000"/>
                </a:solidFill>
              </a:rPr>
              <a:t/>
            </a:r>
            <a:br>
              <a:rPr lang="ru-RU" sz="1400" i="1" dirty="0">
                <a:solidFill>
                  <a:srgbClr val="000000"/>
                </a:solidFill>
              </a:rPr>
            </a:br>
            <a:r>
              <a:rPr lang="ru-RU" altLang="ru-RU" sz="1400" i="1" dirty="0" smtClean="0">
                <a:solidFill>
                  <a:srgbClr val="000000"/>
                </a:solidFill>
              </a:rPr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2023-2025гг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– 135 тыс.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600167" y="2814260"/>
            <a:ext cx="5617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мероприятия</a:t>
            </a:r>
            <a:r>
              <a:rPr lang="ru-RU" altLang="ru-RU" sz="14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(2023-2025гг.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100,0 тыс.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949310" y="5279537"/>
            <a:ext cx="781271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материально-техническое обеспечение муниципальной </a:t>
            </a:r>
            <a:r>
              <a:rPr lang="ru-RU" altLang="ru-RU" sz="14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оборудование) (2023-2025гг </a:t>
            </a:r>
            <a:r>
              <a:rPr lang="ru-RU" altLang="ru-RU" sz="1400" b="1" i="1" dirty="0">
                <a:solidFill>
                  <a:srgbClr val="000000"/>
                </a:solidFill>
              </a:rPr>
              <a:t>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765,0 тыс.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000" y="1419032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1 000,0 тыс.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1040" y="2646624"/>
            <a:ext cx="1798464" cy="1163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1 000,0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001" y="4015714"/>
            <a:ext cx="1798465" cy="1104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1 000,0 тыс. рублей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2770466" y="1382875"/>
            <a:ext cx="59055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250" i="1" dirty="0"/>
              <a:t>нормативное,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250" i="1" dirty="0" smtClean="0"/>
              <a:t>») 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(2023 – 2025гг. –</a:t>
            </a:r>
            <a:br>
              <a:rPr lang="ru-RU" altLang="ru-RU" sz="1250" i="1" dirty="0" smtClean="0">
                <a:solidFill>
                  <a:srgbClr val="000000"/>
                </a:solidFill>
              </a:rPr>
            </a:br>
            <a:r>
              <a:rPr lang="ru-RU" altLang="ru-RU" sz="1250" b="1" i="1" dirty="0" smtClean="0">
                <a:solidFill>
                  <a:srgbClr val="000000"/>
                </a:solidFill>
              </a:rPr>
              <a:t>1 500,0 тыс. рублей)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2770466" y="2332865"/>
            <a:ext cx="59055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5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25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цветы, почетный гражданин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 </a:t>
            </a:r>
            <a:r>
              <a:rPr lang="ru-RU" altLang="ru-RU" sz="1250" i="1" dirty="0">
                <a:solidFill>
                  <a:srgbClr val="000000"/>
                </a:solidFill>
              </a:rPr>
              <a:t>(2023 – 2025гг. –</a:t>
            </a:r>
            <a:br>
              <a:rPr lang="ru-RU" altLang="ru-RU" sz="1250" i="1" dirty="0">
                <a:solidFill>
                  <a:srgbClr val="000000"/>
                </a:solidFill>
              </a:rPr>
            </a:br>
            <a:r>
              <a:rPr lang="ru-RU" altLang="ru-RU" sz="1250" b="1" i="1" dirty="0" smtClean="0">
                <a:solidFill>
                  <a:srgbClr val="000000"/>
                </a:solidFill>
              </a:rPr>
              <a:t>66,0 тыс. рублей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000" y="1416880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1 833,0 тыс.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000" y="2897831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 </a:t>
            </a:r>
            <a:r>
              <a:rPr lang="ru-RU" sz="1600" b="1" dirty="0">
                <a:solidFill>
                  <a:schemeClr val="tx1"/>
                </a:solidFill>
              </a:rPr>
              <a:t>833,0 тыс. </a:t>
            </a:r>
            <a:r>
              <a:rPr lang="ru-RU" altLang="ru-RU" sz="1600" b="1" i="1" dirty="0"/>
              <a:t>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000" y="4729151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1 833,0 тыс. </a:t>
            </a:r>
            <a:r>
              <a:rPr lang="ru-RU" altLang="ru-RU" sz="1600" b="1" i="1" dirty="0"/>
              <a:t>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756602" y="4014570"/>
            <a:ext cx="591939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250" i="1" dirty="0" smtClean="0"/>
              <a:t>софинансирование мероприятия по реализации областного закона от 15 января 2018 года № 3-оз </a:t>
            </a:r>
            <a:r>
              <a:rPr lang="ru-RU" altLang="ru-RU" sz="1250" i="1" dirty="0">
                <a:solidFill>
                  <a:srgbClr val="000000"/>
                </a:solidFill>
              </a:rPr>
              <a:t>(2023 – 2025гг 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250,0 тыс. рублей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</a:t>
            </a:r>
            <a:endParaRPr lang="ru-RU" altLang="ru-RU" sz="1250" i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2771473" y="4674849"/>
            <a:ext cx="59899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250" i="1" dirty="0" smtClean="0"/>
              <a:t>софинансирование мероприятия  </a:t>
            </a:r>
            <a:r>
              <a:rPr lang="ru-RU" altLang="ru-RU" sz="1250" i="1" dirty="0"/>
              <a:t>по реализации областного закона от 28 декабря 2018 года № 147-оз </a:t>
            </a:r>
            <a:r>
              <a:rPr lang="ru-RU" altLang="ru-RU" sz="1250" i="1" dirty="0">
                <a:solidFill>
                  <a:srgbClr val="000000"/>
                </a:solidFill>
              </a:rPr>
              <a:t>(2023 – 2025гг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17,0 тыс. </a:t>
            </a:r>
            <a:r>
              <a:rPr lang="ru-RU" altLang="ru-RU" sz="1250" b="1" i="1" dirty="0">
                <a:solidFill>
                  <a:srgbClr val="000000"/>
                </a:solidFill>
              </a:rPr>
              <a:t>рублей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)</a:t>
            </a:r>
            <a:endParaRPr lang="ru-RU" altLang="ru-RU" sz="125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6603" y="5393569"/>
            <a:ext cx="60048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250" i="1" dirty="0"/>
              <a:t>повышение правовой культуры избирателей, кандидатов в депутаты совета депутатов, организаторов выборов, членов участковых избирательных комиссий (УИК), иных участников избирательного процесса </a:t>
            </a:r>
            <a:r>
              <a:rPr lang="ru-RU" altLang="ru-RU" sz="1250" i="1" dirty="0" smtClean="0">
                <a:solidFill>
                  <a:srgbClr val="000000"/>
                </a:solidFill>
              </a:rPr>
              <a:t>2024г. – </a:t>
            </a:r>
            <a:r>
              <a:rPr lang="ru-RU" altLang="ru-RU" sz="1250" b="1" i="1" dirty="0" smtClean="0">
                <a:solidFill>
                  <a:srgbClr val="000000"/>
                </a:solidFill>
              </a:rPr>
              <a:t>1 000,0 тыс. рублей</a:t>
            </a:r>
            <a:r>
              <a:rPr lang="ru-RU" altLang="ru-RU" sz="1250" i="1" dirty="0">
                <a:solidFill>
                  <a:srgbClr val="000000"/>
                </a:solidFill>
              </a:rPr>
              <a:t>)</a:t>
            </a:r>
            <a:endParaRPr lang="ru-RU" altLang="ru-RU" sz="1250" b="1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2772000" y="1143845"/>
            <a:ext cx="576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400" i="1" dirty="0"/>
              <a:t>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</a:t>
            </a:r>
            <a:r>
              <a:rPr lang="ru-RU" altLang="ru-RU" sz="1400" i="1" dirty="0" smtClean="0"/>
              <a:t>объектах  (2023 - 2025гг. – </a:t>
            </a:r>
            <a:r>
              <a:rPr lang="ru-RU" altLang="ru-RU" sz="1400" b="1" i="1" dirty="0" smtClean="0"/>
              <a:t>4 500,0 тыс.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2896272" y="4348816"/>
            <a:ext cx="56357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sz="1400" i="1" dirty="0"/>
              <a:t>строительство пожарных резервуаров для обеспечения мер пожарной безопасности населенных </a:t>
            </a:r>
            <a:r>
              <a:rPr lang="ru-RU" sz="1400" i="1" dirty="0" smtClean="0"/>
              <a:t>пунктов </a:t>
            </a:r>
            <a:r>
              <a:rPr lang="ru-RU" altLang="ru-RU" sz="1400" i="1" dirty="0" smtClean="0"/>
              <a:t>(</a:t>
            </a:r>
            <a:r>
              <a:rPr lang="ru-RU" altLang="ru-RU" sz="1400" i="1" dirty="0"/>
              <a:t>2023 - 2025гг. – </a:t>
            </a:r>
            <a:r>
              <a:rPr lang="ru-RU" altLang="ru-RU" sz="1400" b="1" i="1" dirty="0" smtClean="0"/>
              <a:t>820,0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2831094" y="3136669"/>
            <a:ext cx="57009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правопорядка, профилактика правонарушений, терроризма, экстремизма и межнациональных отношений 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/>
              <a:t>2023г. – </a:t>
            </a:r>
            <a:r>
              <a:rPr lang="ru-RU" altLang="ru-RU" sz="1400" b="1" i="1" dirty="0" smtClean="0"/>
              <a:t>490,0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/>
              <a:t>, </a:t>
            </a:r>
            <a:r>
              <a:rPr lang="ru-RU" altLang="ru-RU" sz="1400" i="1" dirty="0" smtClean="0"/>
              <a:t>2024г. </a:t>
            </a:r>
            <a:r>
              <a:rPr lang="ru-RU" altLang="ru-RU" sz="1400" i="1" dirty="0"/>
              <a:t>– </a:t>
            </a:r>
            <a:r>
              <a:rPr lang="ru-RU" altLang="ru-RU" sz="1400" b="1" i="1" dirty="0" smtClean="0"/>
              <a:t>450,0 </a:t>
            </a:r>
            <a:r>
              <a:rPr lang="ru-RU" altLang="ru-RU" sz="1400" b="1" i="1" dirty="0"/>
              <a:t>тыс. </a:t>
            </a:r>
            <a:r>
              <a:rPr lang="ru-RU" altLang="ru-RU" sz="1400" b="1" i="1" dirty="0" smtClean="0"/>
              <a:t>рублей, 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290,0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7556" y="2647010"/>
            <a:ext cx="1585534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6 150,0 </a:t>
            </a:r>
            <a:r>
              <a:rPr lang="ru-RU" altLang="ru-RU" sz="1600" b="1" i="1" dirty="0"/>
              <a:t>тыс. рублей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7557" y="1089025"/>
            <a:ext cx="1585533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6 150,0 </a:t>
            </a:r>
            <a:r>
              <a:rPr lang="ru-RU" altLang="ru-RU" sz="1600" b="1" i="1" dirty="0" smtClean="0"/>
              <a:t>тыс. </a:t>
            </a:r>
            <a:r>
              <a:rPr lang="ru-RU" altLang="ru-RU" sz="1600" b="1" i="1" dirty="0"/>
              <a:t>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9641" y="4194749"/>
            <a:ext cx="1585534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6 150,0 </a:t>
            </a:r>
            <a:r>
              <a:rPr lang="ru-RU" altLang="ru-RU" sz="1600" b="1" i="1" dirty="0"/>
              <a:t>тыс. рублей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938" y="5120038"/>
            <a:ext cx="3718062" cy="1615580"/>
          </a:xfrm>
          <a:prstGeom prst="rect">
            <a:avLst/>
          </a:prstGeom>
        </p:spPr>
      </p:pic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2790572" y="2140257"/>
            <a:ext cx="5669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первичных мер пожарной безопасности</a:t>
            </a:r>
            <a:r>
              <a:rPr lang="ru-RU" sz="1400" b="1" i="1" dirty="0"/>
              <a:t> </a:t>
            </a:r>
            <a:r>
              <a:rPr lang="ru-RU" sz="1400" i="1" dirty="0"/>
              <a:t>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(2023г. – </a:t>
            </a:r>
            <a:r>
              <a:rPr lang="ru-RU" altLang="ru-RU" sz="1400" b="1" i="1" dirty="0" smtClean="0"/>
              <a:t>340,0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, 2024г. – </a:t>
            </a:r>
            <a:r>
              <a:rPr lang="ru-RU" altLang="ru-RU" sz="1400" b="1" i="1" dirty="0" smtClean="0"/>
              <a:t>380,0 тыс</a:t>
            </a:r>
            <a:r>
              <a:rPr lang="ru-RU" altLang="ru-RU" sz="1400" b="1" i="1" dirty="0"/>
              <a:t>. </a:t>
            </a:r>
            <a:r>
              <a:rPr lang="ru-RU" altLang="ru-RU" sz="1400" b="1" i="1" dirty="0" smtClean="0"/>
              <a:t>рублей, </a:t>
            </a:r>
            <a:r>
              <a:rPr lang="ru-RU" altLang="ru-RU" sz="1400" i="1" dirty="0" smtClean="0"/>
              <a:t>2025г. – </a:t>
            </a:r>
            <a:r>
              <a:rPr lang="ru-RU" altLang="ru-RU" sz="1400" b="1" i="1" dirty="0" smtClean="0"/>
              <a:t>540,0 </a:t>
            </a:r>
            <a:r>
              <a:rPr lang="ru-RU" altLang="ru-RU" sz="1400" b="1" i="1" dirty="0"/>
              <a:t>тыс.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3999" y="451351"/>
            <a:ext cx="6984000" cy="714375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6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6105" y="3138324"/>
            <a:ext cx="553471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400" i="1" dirty="0" smtClean="0"/>
              <a:t>(2023-2025гг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20,0  тыс. </a:t>
            </a:r>
            <a:r>
              <a:rPr lang="ru-RU" altLang="ru-RU" sz="1400" b="1" i="1" dirty="0"/>
              <a:t>рублей</a:t>
            </a:r>
            <a:r>
              <a:rPr lang="ru-RU" altLang="ru-RU" sz="1400" i="1" dirty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3508" y="1273241"/>
            <a:ext cx="569990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2023-2025гг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30,0  тыс. </a:t>
            </a:r>
            <a:r>
              <a:rPr lang="ru-RU" altLang="ru-RU" sz="1400" b="1" i="1" dirty="0"/>
              <a:t>рублей</a:t>
            </a:r>
            <a:r>
              <a:rPr lang="ru-RU" altLang="ru-RU" sz="1400" i="1" dirty="0"/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000" y="143668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5</a:t>
            </a:r>
            <a:r>
              <a:rPr lang="ru-RU" sz="1600" b="1" i="1" dirty="0" smtClean="0"/>
              <a:t>0 тыс.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999" y="297901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50 тыс. рублей</a:t>
            </a:r>
            <a:endParaRPr lang="ru-RU" sz="16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999" y="4653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50 тыс. рублей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5" y="4365000"/>
            <a:ext cx="4328106" cy="2197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299994"/>
            <a:ext cx="8064000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2525" y="155406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53 302,9 тыс.</a:t>
            </a:r>
            <a:br>
              <a:rPr lang="ru-RU" sz="1600" b="1" i="1" dirty="0" smtClean="0"/>
            </a:b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379" y="3102686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55 927,6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1379" y="4857552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62 926,3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43706" y="1396456"/>
            <a:ext cx="582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</a:rPr>
              <a:t>Комплекс процессных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</a:rPr>
              <a:t>мероприятий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Повышение уровня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благоустройства»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6963" y="1975811"/>
            <a:ext cx="56143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 smtClean="0"/>
              <a:t>(2023г. – </a:t>
            </a:r>
            <a:r>
              <a:rPr lang="ru-RU" sz="1400" b="1" i="1" dirty="0" smtClean="0"/>
              <a:t>9 600,0 </a:t>
            </a:r>
            <a:r>
              <a:rPr lang="ru-RU" sz="1400" b="1" i="1" dirty="0"/>
              <a:t>тыс.</a:t>
            </a:r>
            <a:br>
              <a:rPr lang="ru-RU" sz="1400" b="1" i="1" dirty="0"/>
            </a:b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2024г. – 10 020,0 </a:t>
            </a:r>
            <a:r>
              <a:rPr lang="ru-RU" sz="1400" b="1" i="1" dirty="0" smtClean="0"/>
              <a:t>тыс. рублей, </a:t>
            </a:r>
            <a:r>
              <a:rPr lang="ru-RU" altLang="ru-RU" sz="1400" i="1" dirty="0" smtClean="0"/>
              <a:t>2025г. – 11 </a:t>
            </a:r>
            <a:r>
              <a:rPr lang="ru-RU" altLang="ru-RU" sz="1400" i="1" dirty="0"/>
              <a:t>020,0 </a:t>
            </a:r>
            <a:r>
              <a:rPr lang="ru-RU" sz="1400" b="1" i="1" dirty="0"/>
              <a:t>тыс.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5793" y="2829030"/>
            <a:ext cx="56143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одержание улично-дорожной сети </a:t>
            </a:r>
            <a:r>
              <a:rPr lang="ru-RU" altLang="ru-RU" sz="1400" i="1" dirty="0"/>
              <a:t>(2023г. – </a:t>
            </a:r>
            <a:r>
              <a:rPr lang="ru-RU" sz="1400" b="1" i="1" dirty="0" smtClean="0"/>
              <a:t>15 079,5 </a:t>
            </a:r>
            <a:r>
              <a:rPr lang="ru-RU" sz="1400" b="1" i="1" dirty="0"/>
              <a:t>тыс.</a:t>
            </a:r>
            <a:br>
              <a:rPr lang="ru-RU" sz="1400" b="1" i="1" dirty="0"/>
            </a:br>
            <a:r>
              <a:rPr lang="ru-RU" sz="1400" b="1" i="1" dirty="0"/>
              <a:t>рублей</a:t>
            </a:r>
            <a:r>
              <a:rPr lang="ru-RU" altLang="ru-RU" sz="1400" b="1" i="1" dirty="0"/>
              <a:t>, </a:t>
            </a:r>
            <a:r>
              <a:rPr lang="ru-RU" altLang="ru-RU" sz="1400" i="1" dirty="0"/>
              <a:t>2024г. – </a:t>
            </a:r>
            <a:r>
              <a:rPr lang="ru-RU" altLang="ru-RU" sz="1400" i="1" dirty="0" smtClean="0"/>
              <a:t>20 909,0 </a:t>
            </a:r>
            <a:r>
              <a:rPr lang="ru-RU" sz="1400" b="1" i="1" dirty="0"/>
              <a:t>тыс. рублей, </a:t>
            </a:r>
            <a:r>
              <a:rPr lang="ru-RU" altLang="ru-RU" sz="1400" i="1" dirty="0"/>
              <a:t>2025г. – </a:t>
            </a:r>
            <a:r>
              <a:rPr lang="ru-RU" altLang="ru-RU" sz="1400" i="1" dirty="0" smtClean="0"/>
              <a:t>26 934,4 </a:t>
            </a:r>
            <a:r>
              <a:rPr lang="ru-RU" sz="1400" b="1" i="1" dirty="0"/>
              <a:t>тыс. рублей</a:t>
            </a:r>
            <a:r>
              <a:rPr lang="ru-RU" altLang="ru-RU" sz="1400" i="1" dirty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9303" y="3774178"/>
            <a:ext cx="56143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 smtClean="0"/>
              <a:t>(2023-2025гг. - </a:t>
            </a:r>
            <a:r>
              <a:rPr lang="ru-RU" sz="1400" b="1" i="1" dirty="0" smtClean="0"/>
              <a:t>3 739,0 </a:t>
            </a:r>
            <a:r>
              <a:rPr lang="ru-RU" sz="1400" b="1" i="1" dirty="0"/>
              <a:t>тыс.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171" y="4714575"/>
            <a:ext cx="3427738" cy="1937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50" y="4847135"/>
            <a:ext cx="2008035" cy="1803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14377"/>
            <a:ext cx="7313613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0034" y="1284332"/>
            <a:ext cx="580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</a:rPr>
              <a:t>Комплекс процессных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</a:rPr>
              <a:t>мероприятий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Повышение уровня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благоустройства»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7038" y="2050336"/>
            <a:ext cx="5890516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(2023г.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11 720,7 тыс. рублей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2024-2025гг.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7 951,8 тыс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6861" y="4058219"/>
            <a:ext cx="5832777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«СГП», ремонт дворовых территорий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/>
              <a:t>(2023г. </a:t>
            </a:r>
            <a:r>
              <a:rPr lang="ru-RU" altLang="ru-RU" sz="1400" i="1" dirty="0" smtClean="0"/>
              <a:t>– </a:t>
            </a:r>
            <a:r>
              <a:rPr lang="ru-RU" sz="1400" b="1" i="1" dirty="0" smtClean="0"/>
              <a:t>5 023,4 тыс. рублей</a:t>
            </a:r>
            <a:r>
              <a:rPr lang="ru-RU" altLang="ru-RU" sz="1400" b="1" i="1" dirty="0"/>
              <a:t>, </a:t>
            </a:r>
            <a:r>
              <a:rPr lang="ru-RU" altLang="ru-RU" sz="1400" i="1" dirty="0"/>
              <a:t>2024г. – </a:t>
            </a:r>
            <a:r>
              <a:rPr lang="ru-RU" altLang="ru-RU" sz="1400" b="1" i="1" dirty="0" smtClean="0"/>
              <a:t>5 167,5 </a:t>
            </a:r>
            <a:r>
              <a:rPr lang="ru-RU" sz="1400" b="1" i="1" dirty="0"/>
              <a:t>тыс. рублей, </a:t>
            </a:r>
            <a:r>
              <a:rPr lang="ru-RU" altLang="ru-RU" sz="1400" i="1" dirty="0"/>
              <a:t>2025г. – </a:t>
            </a:r>
            <a:r>
              <a:rPr lang="ru-RU" altLang="ru-RU" sz="1400" b="1" i="1" dirty="0" smtClean="0"/>
              <a:t>5 201,1 </a:t>
            </a:r>
            <a:r>
              <a:rPr lang="ru-RU" sz="1400" b="1" i="1" dirty="0" smtClean="0"/>
              <a:t>тыс</a:t>
            </a:r>
            <a:r>
              <a:rPr lang="ru-RU" sz="1400" b="1" i="1" dirty="0"/>
              <a:t>. рублей</a:t>
            </a:r>
            <a:r>
              <a:rPr lang="ru-RU" altLang="ru-RU" sz="1400" i="1" dirty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000" y="160209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53 302,9 тыс.</a:t>
            </a:r>
            <a:br>
              <a:rPr lang="ru-RU" sz="1600" b="1" i="1" dirty="0" smtClean="0"/>
            </a:b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000" y="3165869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55 927,6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700" y="4798251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62 926,3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68000" y="1218837"/>
            <a:ext cx="657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качественным жильём граждан»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5843" y="1788595"/>
            <a:ext cx="596963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(получение свидетельств о праве на наследство на выморочное имущество, услуги 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(2023-2025гг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90,0 тыс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рублей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7112" y="3460193"/>
            <a:ext cx="597954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62 089,51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(2023-2025гг.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6 880,0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рублей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7113" y="4603582"/>
            <a:ext cx="582888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мун. 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(2023-2025гг.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210,0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1238171" y="157549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sz="1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00" y="169647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53 302,9 тыс.</a:t>
            </a:r>
            <a:br>
              <a:rPr lang="ru-RU" sz="1600" b="1" i="1" dirty="0" smtClean="0"/>
            </a:b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2426" y="3181965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55 927,6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595" y="4777945"/>
            <a:ext cx="2086843" cy="1243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62 926,3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2023 год и плановый период 2024-2025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7" y="545588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972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4000" y="1476202"/>
            <a:ext cx="590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процессных мероприятий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энергоэффективности»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2516" y="2881608"/>
            <a:ext cx="56160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ремонту объектов коммунального хозяйства (сетей теплоснабжения, ливневой канализации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(2023г.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600,0 тыс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рублей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– 2025гг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900,0 тыс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рублей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созданию и оснащению мест (площадок) накопления твердых коммунальных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отходов емкостями для накопления твердых коммунальных отходов:</a:t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(2023-2024гг. –</a:t>
            </a:r>
            <a:r>
              <a:rPr lang="ru-RU" sz="1400" b="1" i="1" dirty="0" smtClean="0"/>
              <a:t> 60,3 тыс. </a:t>
            </a:r>
            <a:r>
              <a:rPr lang="ru-RU" sz="1400" b="1" i="1" dirty="0"/>
              <a:t>рублей</a:t>
            </a:r>
            <a:r>
              <a:rPr lang="ru-RU" sz="1400" i="1" dirty="0" smtClean="0"/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разработке программы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энергоэффективности (2023г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300,0 тыс. рублей)</a:t>
            </a:r>
            <a:endParaRPr lang="ru-RU" sz="14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64707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5673" y="158525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53 302,9 тыс.</a:t>
            </a:r>
            <a:br>
              <a:rPr lang="ru-RU" sz="1600" b="1" i="1" dirty="0" smtClean="0"/>
            </a:b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5673" y="3151795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55 927,6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5673" y="4806065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62 926,3 </a:t>
            </a:r>
            <a:r>
              <a:rPr lang="ru-RU" sz="1600" b="1" i="1" dirty="0"/>
              <a:t>тыс.</a:t>
            </a:r>
            <a:br>
              <a:rPr lang="ru-RU" sz="1600" b="1" i="1" dirty="0"/>
            </a:br>
            <a:r>
              <a:rPr lang="ru-RU" sz="1600" b="1" i="1" dirty="0"/>
              <a:t>рублей</a:t>
            </a:r>
            <a:endParaRPr lang="ru-RU" sz="1600" i="1" dirty="0"/>
          </a:p>
          <a:p>
            <a:pPr algn="ctr"/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7975" y="1486711"/>
            <a:ext cx="41520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омплекс </a:t>
            </a: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процессных мероприятий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молодежной политики»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4600" y="185040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42 991,4 тыс.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4431" y="335961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43 561,4 </a:t>
            </a:r>
            <a:r>
              <a:rPr lang="ru-RU" sz="1600" b="1" i="1" dirty="0"/>
              <a:t>тыс. 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599" y="486882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42 641,4 </a:t>
            </a:r>
            <a:r>
              <a:rPr lang="ru-RU" sz="1600" b="1" i="1" dirty="0"/>
              <a:t>тыс. рублей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84028" y="2038960"/>
            <a:ext cx="50159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субсидии на выполнение муниципального задания МБУ «КСК г. Светогорска» по организации мероприятий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(2023-2025гг.- </a:t>
            </a:r>
            <a:r>
              <a:rPr lang="ru-RU" sz="1500" b="1" i="1" dirty="0" smtClean="0"/>
              <a:t>702,7 тыс. рублей</a:t>
            </a:r>
            <a:r>
              <a:rPr lang="ru-RU" sz="1500" i="1" dirty="0" smtClean="0"/>
              <a:t>)</a:t>
            </a:r>
            <a:endParaRPr lang="ru-RU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8788" y="3246363"/>
            <a:ext cx="560237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(</a:t>
            </a:r>
            <a:r>
              <a:rPr lang="ru-RU" sz="1500" i="1" dirty="0" smtClean="0"/>
              <a:t>2023-2025гг. – </a:t>
            </a:r>
            <a:r>
              <a:rPr lang="ru-RU" sz="1500" b="1" i="1" dirty="0" smtClean="0"/>
              <a:t>300 тыс.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00" y="1229447"/>
            <a:ext cx="1502060" cy="14139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4618513"/>
            <a:ext cx="5186630" cy="1834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13548" y="4044524"/>
            <a:ext cx="560237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</a:t>
            </a:r>
            <a:r>
              <a:rPr lang="ru-RU" sz="1500" i="1" dirty="0" smtClean="0"/>
              <a:t>2023-2025гг. – </a:t>
            </a:r>
            <a:r>
              <a:rPr lang="ru-RU" sz="1500" b="1" i="1" dirty="0" smtClean="0"/>
              <a:t>50,0 тыс.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000" y="1265420"/>
            <a:ext cx="729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Комплексы </a:t>
            </a:r>
            <a:r>
              <a:rPr lang="ru-RU" sz="14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процессных </a:t>
            </a:r>
            <a:r>
              <a:rPr lang="ru-RU" sz="14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культуры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библиотек», «Содержание имущества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2525" y="191350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42 991,4 тыс. рублей </a:t>
            </a:r>
            <a:endParaRPr lang="ru-RU" sz="16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2357" y="328625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43 561,4 </a:t>
            </a:r>
            <a:r>
              <a:rPr lang="ru-RU" sz="1600" b="1" i="1" dirty="0"/>
              <a:t>тыс. рублей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2189" y="465901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42 </a:t>
            </a:r>
            <a:r>
              <a:rPr lang="ru-RU" sz="1600" b="1" i="1" dirty="0" smtClean="0"/>
              <a:t>641,4 </a:t>
            </a:r>
            <a:r>
              <a:rPr lang="ru-RU" sz="1600" b="1" i="1" dirty="0"/>
              <a:t>тыс. рублей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8370" y="3891197"/>
            <a:ext cx="5814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(2023-</a:t>
            </a:r>
            <a:r>
              <a:rPr lang="ru-RU" sz="1400" i="1" dirty="0" smtClean="0"/>
              <a:t>2025гг. – </a:t>
            </a:r>
            <a:r>
              <a:rPr lang="ru-RU" sz="1400" b="1" i="1" dirty="0" smtClean="0"/>
              <a:t>900,0 тыс.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8538" y="1921363"/>
            <a:ext cx="58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</a:t>
            </a:r>
            <a:r>
              <a:rPr lang="ru-RU" altLang="ru-RU" sz="1400" i="1" dirty="0" smtClean="0"/>
              <a:t>находящегося 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(2023г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31 783,8 </a:t>
            </a:r>
            <a:r>
              <a:rPr lang="ru-RU" sz="1400" b="1" i="1" dirty="0" smtClean="0"/>
              <a:t>тыс.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2024г. – </a:t>
            </a:r>
            <a:r>
              <a:rPr lang="ru-RU" altLang="ru-RU" sz="1400" b="1" i="1" dirty="0" smtClean="0"/>
              <a:t>32 353,8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; 2025г. – </a:t>
            </a:r>
            <a:r>
              <a:rPr lang="ru-RU" sz="1400" b="1" i="1" dirty="0"/>
              <a:t>31 </a:t>
            </a:r>
            <a:r>
              <a:rPr lang="ru-RU" sz="1400" b="1" i="1" dirty="0" smtClean="0"/>
              <a:t>433,8 </a:t>
            </a:r>
            <a:r>
              <a:rPr lang="ru-RU" sz="1400" b="1" i="1" dirty="0"/>
              <a:t>тыс. 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795" y="4496135"/>
            <a:ext cx="5715320" cy="230634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6397" y="265292"/>
            <a:ext cx="783160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999" y="1302430"/>
            <a:ext cx="55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омплекс </a:t>
            </a:r>
            <a:r>
              <a:rPr lang="ru-RU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процессных мероприятий</a:t>
            </a: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физической культуры и массового спорта»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2525" y="158088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42 991,4 тыс. рублей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2525" y="311216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43 561,4 </a:t>
            </a:r>
            <a:r>
              <a:rPr lang="ru-RU" sz="1600" b="1" i="1" dirty="0"/>
              <a:t>тыс. рублей 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2524" y="469583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42 </a:t>
            </a:r>
            <a:r>
              <a:rPr lang="ru-RU" sz="1600" b="1" i="1" dirty="0" smtClean="0"/>
              <a:t>641,4 </a:t>
            </a:r>
            <a:r>
              <a:rPr lang="ru-RU" sz="1600" b="1" i="1" dirty="0"/>
              <a:t>тыс. рублей 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9997" y="2874480"/>
            <a:ext cx="5589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(2023г.-2025г. –</a:t>
            </a:r>
            <a:r>
              <a:rPr lang="ru-RU" altLang="ru-RU" sz="1400" b="1" i="1" dirty="0"/>
              <a:t> </a:t>
            </a:r>
            <a:r>
              <a:rPr lang="ru-RU" altLang="ru-RU" sz="1400" b="1" i="1" dirty="0" smtClean="0"/>
              <a:t>9 204,9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/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996" y="2185822"/>
            <a:ext cx="568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(2023г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ru-RU" altLang="ru-RU" sz="1400" b="1" i="1" dirty="0" smtClean="0"/>
              <a:t> 50,0 тыс.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31" y="4832803"/>
            <a:ext cx="2528994" cy="153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41" y="4844376"/>
            <a:ext cx="2716358" cy="1527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7575" y="405000"/>
            <a:ext cx="77322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«Управление и распоряжение муниципальным имуществом МО «Светогорское городское поселение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" y="1509966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7 000,0 тыс</a:t>
            </a:r>
            <a:r>
              <a:rPr lang="ru-RU" sz="1600" b="1" i="1" dirty="0"/>
              <a:t>. рублей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8643" y="303573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2024г.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6 500,0 тыс</a:t>
            </a:r>
            <a:r>
              <a:rPr lang="ru-RU" sz="1600" b="1" i="1" dirty="0"/>
              <a:t>. рублей 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775" y="464343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3 500,0 тыс</a:t>
            </a:r>
            <a:r>
              <a:rPr lang="ru-RU" sz="1600" b="1" i="1" dirty="0"/>
              <a:t>. рублей 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8431" y="4166384"/>
            <a:ext cx="558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на реализацию функций в области управления муниципальной </a:t>
            </a:r>
            <a:r>
              <a:rPr lang="ru-RU" altLang="ru-RU" sz="1400" i="1" dirty="0" smtClean="0"/>
              <a:t>собственностью </a:t>
            </a:r>
            <a:r>
              <a:rPr lang="ru-RU" altLang="ru-RU" sz="1400" i="1" dirty="0"/>
              <a:t>(2023г. – </a:t>
            </a:r>
            <a:r>
              <a:rPr lang="ru-RU" altLang="ru-RU" sz="1400" b="1" i="1" dirty="0" smtClean="0"/>
              <a:t>1 </a:t>
            </a:r>
            <a:r>
              <a:rPr lang="ru-RU" altLang="ru-RU" sz="1400" b="1" i="1" dirty="0"/>
              <a:t>500,0 тыс. рублей</a:t>
            </a:r>
            <a:r>
              <a:rPr lang="ru-RU" altLang="ru-RU" sz="1400" i="1" dirty="0"/>
              <a:t>, 2024г. – </a:t>
            </a:r>
            <a:r>
              <a:rPr lang="ru-RU" altLang="ru-RU" sz="1400" b="1" i="1" dirty="0"/>
              <a:t>3 000,0 тыс. рублей</a:t>
            </a:r>
            <a:r>
              <a:rPr lang="ru-RU" altLang="ru-RU" sz="1400" i="1" dirty="0"/>
              <a:t>; 2025г. – </a:t>
            </a:r>
            <a:r>
              <a:rPr lang="ru-RU" altLang="ru-RU" sz="1400" b="1" i="1" dirty="0" smtClean="0"/>
              <a:t>1 </a:t>
            </a:r>
            <a:r>
              <a:rPr lang="ru-RU" altLang="ru-RU" sz="1400" b="1" i="1" dirty="0"/>
              <a:t>000,0 тыс. рублей</a:t>
            </a:r>
            <a:r>
              <a:rPr lang="ru-RU" altLang="ru-RU" sz="1400" i="1" dirty="0"/>
              <a:t>);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0274" y="1168431"/>
            <a:ext cx="5688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строительство объектов инженерной и транспортной инфраструктуры на земельных участках для индивидуального жилищного строительства в соответствии с законом Ленинградской области от 14 октября 2008 г. N 105-оз </a:t>
            </a:r>
            <a:r>
              <a:rPr lang="ru-RU" altLang="ru-RU" sz="1400" i="1" dirty="0" smtClean="0"/>
              <a:t>(2023г</a:t>
            </a:r>
            <a:r>
              <a:rPr lang="ru-RU" altLang="ru-RU" sz="1400" i="1" dirty="0"/>
              <a:t>. – </a:t>
            </a:r>
            <a:r>
              <a:rPr lang="ru-RU" altLang="ru-RU" sz="1400" b="1" i="1" dirty="0"/>
              <a:t>3 500,0 тыс. рублей</a:t>
            </a:r>
            <a:r>
              <a:rPr lang="ru-RU" altLang="ru-RU" sz="1400" i="1" dirty="0" smtClean="0"/>
              <a:t>, </a:t>
            </a:r>
            <a:r>
              <a:rPr lang="ru-RU" altLang="ru-RU" sz="1400" i="1" dirty="0"/>
              <a:t>2024г. – </a:t>
            </a:r>
            <a:r>
              <a:rPr lang="ru-RU" altLang="ru-RU" sz="1400" b="1" i="1" dirty="0"/>
              <a:t>3 </a:t>
            </a:r>
            <a:r>
              <a:rPr lang="ru-RU" altLang="ru-RU" sz="1400" b="1" i="1" dirty="0" smtClean="0"/>
              <a:t>000,0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; </a:t>
            </a:r>
            <a:r>
              <a:rPr lang="ru-RU" altLang="ru-RU" sz="1400" i="1" dirty="0"/>
              <a:t>2025г. – </a:t>
            </a:r>
            <a:r>
              <a:rPr lang="ru-RU" altLang="ru-RU" sz="1400" b="1" i="1" dirty="0" smtClean="0"/>
              <a:t>2 000,0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04891" y="5228213"/>
            <a:ext cx="5589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на реализацию функций в области управления муниципальной </a:t>
            </a:r>
            <a:r>
              <a:rPr lang="ru-RU" altLang="ru-RU" sz="1400" i="1" dirty="0" smtClean="0"/>
              <a:t>собственностью </a:t>
            </a:r>
            <a:r>
              <a:rPr lang="ru-RU" altLang="ru-RU" sz="1400" i="1" dirty="0"/>
              <a:t>(2023г. – </a:t>
            </a:r>
            <a:r>
              <a:rPr lang="ru-RU" altLang="ru-RU" sz="1400" b="1" i="1" dirty="0" smtClean="0"/>
              <a:t>2 000,0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/>
              <a:t>, </a:t>
            </a:r>
            <a:r>
              <a:rPr lang="ru-RU" altLang="ru-RU" sz="1400" i="1" dirty="0" smtClean="0"/>
              <a:t>2024 – 2025гг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500,0 </a:t>
            </a:r>
            <a:r>
              <a:rPr lang="ru-RU" altLang="ru-RU" sz="1400" b="1" i="1" dirty="0"/>
              <a:t>тыс. рублей</a:t>
            </a:r>
            <a:r>
              <a:rPr lang="ru-RU" altLang="ru-RU" sz="1400" i="1" dirty="0" smtClean="0"/>
              <a:t>).</a:t>
            </a:r>
            <a:endParaRPr lang="ru-RU" altLang="ru-RU" sz="1400" i="1" dirty="0"/>
          </a:p>
        </p:txBody>
      </p:sp>
      <p:pic>
        <p:nvPicPr>
          <p:cNvPr id="1026" name="Picture 2" descr="https://cdn.er.ru/media/news/November2020/KYj6JOJgjdIJkxMIOD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00" y="2600728"/>
            <a:ext cx="5486427" cy="156565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6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8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796084"/>
              </p:ext>
            </p:extLst>
          </p:nvPr>
        </p:nvGraphicFramePr>
        <p:xfrm>
          <a:off x="933060" y="732735"/>
          <a:ext cx="7660165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25398"/>
              </p:ext>
            </p:extLst>
          </p:nvPr>
        </p:nvGraphicFramePr>
        <p:xfrm>
          <a:off x="765179" y="3901703"/>
          <a:ext cx="3973109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021511"/>
              </p:ext>
            </p:extLst>
          </p:nvPr>
        </p:nvGraphicFramePr>
        <p:xfrm>
          <a:off x="4878805" y="3901703"/>
          <a:ext cx="3907424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28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7751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/>
              <a:tblGrid>
                <a:gridCol w="5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7820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тыс.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рублей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9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2 697,3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2 933,0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3 184,4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4 773,9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4 773,9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4 773,9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2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2 778,3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735,7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405,5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4 660,0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5 450,0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5 600,0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Обслуживанию муниципального долга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329761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51 076,0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52 146,0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55 073,7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548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" y="1341000"/>
            <a:ext cx="8602540" cy="439200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1386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42" y="217326"/>
            <a:ext cx="8188406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    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9365" y="3370622"/>
            <a:ext cx="949257" cy="83900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488442" y="5433058"/>
            <a:ext cx="1131558" cy="79904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7595999" y="2387165"/>
            <a:ext cx="956673" cy="830093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" y="1431184"/>
            <a:ext cx="965388" cy="72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14" y="4463280"/>
            <a:ext cx="1044059" cy="6964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76919" y="1375408"/>
            <a:ext cx="6699929" cy="898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планировании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000" y="2409491"/>
            <a:ext cx="6699929" cy="884936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0000" y="3452257"/>
            <a:ext cx="6699929" cy="764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021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7064" y="4432656"/>
            <a:ext cx="6699929" cy="727042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56705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68733" y="5433058"/>
            <a:ext cx="6696000" cy="799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региональных проектах и программах </a:t>
            </a:r>
            <a:endParaRPr lang="ru-RU" sz="20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74918"/>
              </p:ext>
            </p:extLst>
          </p:nvPr>
        </p:nvGraphicFramePr>
        <p:xfrm>
          <a:off x="972001" y="1133797"/>
          <a:ext cx="7631998" cy="2376001"/>
        </p:xfrm>
        <a:graphic>
          <a:graphicData uri="http://schemas.openxmlformats.org/drawingml/2006/table">
            <a:tbl>
              <a:tblPr/>
              <a:tblGrid>
                <a:gridCol w="1512000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480941">
                  <a:extLst>
                    <a:ext uri="{9D8B030D-6E8A-4147-A177-3AD203B41FA5}">
                      <a16:colId xmlns:a16="http://schemas.microsoft.com/office/drawing/2014/main" val="1198771906"/>
                    </a:ext>
                  </a:extLst>
                </a:gridCol>
                <a:gridCol w="149647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571294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571293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142 283,1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159 836,7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168 706,5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178 288,1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142 283,1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403,3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172 480,0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182 288,8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3 566,6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3 773,5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4 000,7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297284"/>
              </p:ext>
            </p:extLst>
          </p:nvPr>
        </p:nvGraphicFramePr>
        <p:xfrm>
          <a:off x="900000" y="3645000"/>
          <a:ext cx="7776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431061" y="89159"/>
            <a:ext cx="3913498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41982" y="2329556"/>
            <a:ext cx="345828" cy="36704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0948" y="3385048"/>
            <a:ext cx="4028142" cy="1334534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Arial" charset="0"/>
              </a:rPr>
              <a:t>Федеральные и региональные налоги и сборы: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Налог на доходы физических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лиц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Акцизы на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нефтепродукты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0944" y="5143632"/>
            <a:ext cx="4030462" cy="12748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Местные налоги: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Земельный налог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2947779">
            <a:off x="3350285" y="3012840"/>
            <a:ext cx="381999" cy="408896"/>
          </a:xfrm>
          <a:prstGeom prst="downArrow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57571" y="572658"/>
            <a:ext cx="31674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235" y="918761"/>
            <a:ext cx="5024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2022 год – 101 789,4 тыс. руб. (72%)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1886" y="1223850"/>
            <a:ext cx="5019040" cy="369332"/>
          </a:xfrm>
          <a:prstGeom prst="rect">
            <a:avLst/>
          </a:prstGeom>
          <a:solidFill>
            <a:srgbClr val="FFFF00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2023 год – 118 886,6 тыс. 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(74%)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451" y="1553491"/>
            <a:ext cx="4969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2024 год – 125 782,8 тыс. 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(75%)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898" y="1915945"/>
            <a:ext cx="49541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2025 год – 133 355,9 тыс. руб.</a:t>
            </a:r>
            <a:r>
              <a:rPr lang="ru-RU" i="1" dirty="0">
                <a:latin typeface="Arial Black" panose="020B0A04020102020204" pitchFamily="34" charset="0"/>
              </a:rPr>
              <a:t> (</a:t>
            </a:r>
            <a:r>
              <a:rPr lang="ru-RU" i="1" dirty="0" smtClean="0">
                <a:latin typeface="Arial Black" panose="020B0A04020102020204" pitchFamily="34" charset="0"/>
              </a:rPr>
              <a:t>75%)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543" y="2699761"/>
            <a:ext cx="4964534" cy="369332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1. Налоговые доходы, тыс. рублей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5622307" y="597485"/>
            <a:ext cx="345828" cy="3182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68807818"/>
              </p:ext>
            </p:extLst>
          </p:nvPr>
        </p:nvGraphicFramePr>
        <p:xfrm>
          <a:off x="5092637" y="2801028"/>
          <a:ext cx="3696722" cy="402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758" y="4744639"/>
            <a:ext cx="432854" cy="3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3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7000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77102"/>
              </p:ext>
            </p:extLst>
          </p:nvPr>
        </p:nvGraphicFramePr>
        <p:xfrm>
          <a:off x="180000" y="477368"/>
          <a:ext cx="8784000" cy="381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847521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874063"/>
              </p:ext>
            </p:extLst>
          </p:nvPr>
        </p:nvGraphicFramePr>
        <p:xfrm>
          <a:off x="4788000" y="4077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500000" y="117000"/>
            <a:ext cx="3881347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4151659" y="541689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40337277"/>
              </p:ext>
            </p:extLst>
          </p:nvPr>
        </p:nvGraphicFramePr>
        <p:xfrm>
          <a:off x="396000" y="1304499"/>
          <a:ext cx="5256000" cy="27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022906"/>
            <a:ext cx="5184000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тыс. рублей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23808235"/>
              </p:ext>
            </p:extLst>
          </p:nvPr>
        </p:nvGraphicFramePr>
        <p:xfrm>
          <a:off x="4932000" y="3618000"/>
          <a:ext cx="412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59013"/>
              </p:ext>
            </p:extLst>
          </p:nvPr>
        </p:nvGraphicFramePr>
        <p:xfrm>
          <a:off x="108000" y="549000"/>
          <a:ext cx="903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20360"/>
              </p:ext>
            </p:extLst>
          </p:nvPr>
        </p:nvGraphicFramePr>
        <p:xfrm>
          <a:off x="-7611" y="4230069"/>
          <a:ext cx="4442385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00298"/>
              </p:ext>
            </p:extLst>
          </p:nvPr>
        </p:nvGraphicFramePr>
        <p:xfrm>
          <a:off x="4439062" y="4228701"/>
          <a:ext cx="4701170" cy="262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16000" y="456048"/>
            <a:ext cx="3533632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890931">
            <a:off x="4257956" y="999592"/>
            <a:ext cx="556088" cy="5369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60000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92000" y="1627133"/>
            <a:ext cx="6120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525488451"/>
              </p:ext>
            </p:extLst>
          </p:nvPr>
        </p:nvGraphicFramePr>
        <p:xfrm>
          <a:off x="1044000" y="1996464"/>
          <a:ext cx="7632000" cy="43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15086</TotalTime>
  <Words>2050</Words>
  <Application>Microsoft Office PowerPoint</Application>
  <PresentationFormat>Экран (4:3)</PresentationFormat>
  <Paragraphs>314</Paragraphs>
  <Slides>28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Презентация PowerPoint</vt:lpstr>
      <vt:lpstr>Проект бюджета МО «Светогорское городское поселение» на 2023 год и плановый период 2024-2025 годов подготовлен в соответствии:</vt:lpstr>
      <vt:lpstr>Основные направления      бюджетной политики</vt:lpstr>
      <vt:lpstr>ОСНОВНЫЕ ХАРАКТЕРИСТИКИ БЮДЖЕТА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Презентация PowerPoint</vt:lpstr>
      <vt:lpstr>СТРУКТУРА РАСХОДОВ</vt:lpstr>
      <vt:lpstr>РАСХОДЫ ПО МУНИЦИПАЛЬНЫМ ПРОГРАММАМ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Лаврова</cp:lastModifiedBy>
  <cp:revision>1157</cp:revision>
  <cp:lastPrinted>2022-11-28T15:42:00Z</cp:lastPrinted>
  <dcterms:created xsi:type="dcterms:W3CDTF">2012-12-03T08:13:49Z</dcterms:created>
  <dcterms:modified xsi:type="dcterms:W3CDTF">2022-12-01T08:24:11Z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